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2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FE3B7-B67A-4BE3-97EF-1F692E115A60}" type="datetimeFigureOut">
              <a:rPr lang="en-IN" smtClean="0"/>
              <a:t>17-02-2021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CEA92BA4-AB8B-4248-8383-DF78BD0B2104}" type="slidenum">
              <a:rPr lang="en-IN" smtClean="0"/>
              <a:t>‹#›</a:t>
            </a:fld>
            <a:endParaRPr lang="en-IN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9417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FE3B7-B67A-4BE3-97EF-1F692E115A60}" type="datetimeFigureOut">
              <a:rPr lang="en-IN" smtClean="0"/>
              <a:t>17-02-2021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92BA4-AB8B-4248-8383-DF78BD0B2104}" type="slidenum">
              <a:rPr lang="en-IN" smtClean="0"/>
              <a:t>‹#›</a:t>
            </a:fld>
            <a:endParaRPr lang="en-IN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234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FE3B7-B67A-4BE3-97EF-1F692E115A60}" type="datetimeFigureOut">
              <a:rPr lang="en-IN" smtClean="0"/>
              <a:t>17-02-2021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92BA4-AB8B-4248-8383-DF78BD0B2104}" type="slidenum">
              <a:rPr lang="en-IN" smtClean="0"/>
              <a:t>‹#›</a:t>
            </a:fld>
            <a:endParaRPr lang="en-IN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0577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FE3B7-B67A-4BE3-97EF-1F692E115A60}" type="datetimeFigureOut">
              <a:rPr lang="en-IN" smtClean="0"/>
              <a:t>17-02-2021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92BA4-AB8B-4248-8383-DF78BD0B2104}" type="slidenum">
              <a:rPr lang="en-IN" smtClean="0"/>
              <a:t>‹#›</a:t>
            </a:fld>
            <a:endParaRPr lang="en-IN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3934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FE3B7-B67A-4BE3-97EF-1F692E115A60}" type="datetimeFigureOut">
              <a:rPr lang="en-IN" smtClean="0"/>
              <a:t>17-02-2021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92BA4-AB8B-4248-8383-DF78BD0B2104}" type="slidenum">
              <a:rPr lang="en-IN" smtClean="0"/>
              <a:t>‹#›</a:t>
            </a:fld>
            <a:endParaRPr lang="en-IN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6633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FE3B7-B67A-4BE3-97EF-1F692E115A60}" type="datetimeFigureOut">
              <a:rPr lang="en-IN" smtClean="0"/>
              <a:t>17-02-2021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92BA4-AB8B-4248-8383-DF78BD0B2104}" type="slidenum">
              <a:rPr lang="en-IN" smtClean="0"/>
              <a:t>‹#›</a:t>
            </a:fld>
            <a:endParaRPr lang="en-IN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6093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FE3B7-B67A-4BE3-97EF-1F692E115A60}" type="datetimeFigureOut">
              <a:rPr lang="en-IN" smtClean="0"/>
              <a:t>17-02-2021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92BA4-AB8B-4248-8383-DF78BD0B2104}" type="slidenum">
              <a:rPr lang="en-IN" smtClean="0"/>
              <a:t>‹#›</a:t>
            </a:fld>
            <a:endParaRPr lang="en-IN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7965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FE3B7-B67A-4BE3-97EF-1F692E115A60}" type="datetimeFigureOut">
              <a:rPr lang="en-IN" smtClean="0"/>
              <a:t>17-02-2021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92BA4-AB8B-4248-8383-DF78BD0B2104}" type="slidenum">
              <a:rPr lang="en-IN" smtClean="0"/>
              <a:t>‹#›</a:t>
            </a:fld>
            <a:endParaRPr lang="en-IN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903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FE3B7-B67A-4BE3-97EF-1F692E115A60}" type="datetimeFigureOut">
              <a:rPr lang="en-IN" smtClean="0"/>
              <a:t>17-02-2021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92BA4-AB8B-4248-8383-DF78BD0B210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2896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FE3B7-B67A-4BE3-97EF-1F692E115A60}" type="datetimeFigureOut">
              <a:rPr lang="en-IN" smtClean="0"/>
              <a:t>17-02-2021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92BA4-AB8B-4248-8383-DF78BD0B2104}" type="slidenum">
              <a:rPr lang="en-IN" smtClean="0"/>
              <a:t>‹#›</a:t>
            </a:fld>
            <a:endParaRPr lang="en-IN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3417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A9FE3B7-B67A-4BE3-97EF-1F692E115A60}" type="datetimeFigureOut">
              <a:rPr lang="en-IN" smtClean="0"/>
              <a:t>17-02-2021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92BA4-AB8B-4248-8383-DF78BD0B2104}" type="slidenum">
              <a:rPr lang="en-IN" smtClean="0"/>
              <a:t>‹#›</a:t>
            </a:fld>
            <a:endParaRPr lang="en-IN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772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9FE3B7-B67A-4BE3-97EF-1F692E115A60}" type="datetimeFigureOut">
              <a:rPr lang="en-IN" smtClean="0"/>
              <a:t>17-02-2021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CEA92BA4-AB8B-4248-8383-DF78BD0B2104}" type="slidenum">
              <a:rPr lang="en-IN" smtClean="0"/>
              <a:t>‹#›</a:t>
            </a:fld>
            <a:endParaRPr lang="en-IN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9352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346A96-F3F8-45C7-A18C-A7C8A18BCB2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Registration under </a:t>
            </a:r>
            <a:r>
              <a:rPr lang="en-US" sz="4000" dirty="0" err="1"/>
              <a:t>gst</a:t>
            </a:r>
            <a:r>
              <a:rPr lang="en-US" sz="4000" dirty="0"/>
              <a:t> law</a:t>
            </a:r>
            <a:endParaRPr lang="en-IN"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E0763C-AB28-40F6-B64B-BA3AF92FE27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Ca varsha </a:t>
            </a:r>
            <a:r>
              <a:rPr lang="en-US" dirty="0" err="1"/>
              <a:t>lund</a:t>
            </a:r>
            <a:endParaRPr lang="en-IN" dirty="0"/>
          </a:p>
        </p:txBody>
      </p:sp>
      <p:pic>
        <p:nvPicPr>
          <p:cNvPr id="1026" name="Picture 2" descr="Image result for registration">
            <a:extLst>
              <a:ext uri="{FF2B5EF4-FFF2-40B4-BE49-F238E27FC236}">
                <a16:creationId xmlns:a16="http://schemas.microsoft.com/office/drawing/2014/main" id="{49A21931-C5BC-4459-8BE2-240178490E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7151" y="3611276"/>
            <a:ext cx="4761334" cy="2380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1967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F47E4-D57C-4DB5-9625-2AF6C74AA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2990" y="200885"/>
            <a:ext cx="9603275" cy="1049235"/>
          </a:xfrm>
        </p:spPr>
        <p:txBody>
          <a:bodyPr/>
          <a:lstStyle/>
          <a:p>
            <a:r>
              <a:rPr lang="en-US" dirty="0"/>
              <a:t>Procedure for registration</a:t>
            </a:r>
            <a:endParaRPr lang="en-IN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E1D83C4-EB32-4AD2-824A-7D48891C99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4175" y="685910"/>
            <a:ext cx="6343650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554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DB3D51-78E1-4902-B421-BE85529DD0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6804" y="0"/>
            <a:ext cx="82383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6004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C4CAE6F-5F26-4393-BA2B-F9448A2388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8676" y="0"/>
            <a:ext cx="9277282" cy="6759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934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8244AB9-2CBA-40C2-A14A-ABF04E32012C}"/>
              </a:ext>
            </a:extLst>
          </p:cNvPr>
          <p:cNvSpPr/>
          <p:nvPr/>
        </p:nvSpPr>
        <p:spPr>
          <a:xfrm>
            <a:off x="3157979" y="358219"/>
            <a:ext cx="5533534" cy="86726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Effective Date of Registration</a:t>
            </a:r>
            <a:endParaRPr lang="en-IN" dirty="0"/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6FC638DA-D9E2-47DD-A7D6-956FFE493E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1637004"/>
              </p:ext>
            </p:extLst>
          </p:nvPr>
        </p:nvGraphicFramePr>
        <p:xfrm>
          <a:off x="1860746" y="1511517"/>
          <a:ext cx="8128000" cy="33883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03457092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633800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Application for registration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Effective date of registration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39943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dirty="0"/>
                        <a:t>Submitted within 30 days from the date on which the person becomes liable for registration.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Date on which he became liable for registration.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50690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Submitted after 30 days from the date on which the person becomes liable for registration.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Date of grant of registration.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81952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Submitted for voluntary registration while being within the threshold limit for paying tax.</a:t>
                      </a:r>
                      <a:endParaRPr lang="en-IN" dirty="0"/>
                    </a:p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Date of order of registration.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78244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58867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BB05D86-3B73-4C77-922F-6A7502D52C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2970" y="494468"/>
            <a:ext cx="8653991" cy="5869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7788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F9FC9F-6C8A-460C-9D10-2AA077834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other concepts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87B866-4B22-412D-A31A-7F1D79CA3A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Deemed Registration</a:t>
            </a:r>
          </a:p>
          <a:p>
            <a:r>
              <a:rPr lang="en-US" dirty="0"/>
              <a:t>Cancellation </a:t>
            </a:r>
            <a:r>
              <a:rPr lang="en-US"/>
              <a:t>or Suspension of </a:t>
            </a:r>
            <a:r>
              <a:rPr lang="en-US" dirty="0"/>
              <a:t>registration</a:t>
            </a:r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6796750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CB93E-A3D0-4528-96FD-6AF28D33D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Thank you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7341709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CDE88-7790-4ED6-AA76-2DCADDCE5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Advantages of registration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22E2C6-3984-4219-9ED4-D66389AFCD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 is legally recognized as supplier or goods or services or both.</a:t>
            </a:r>
          </a:p>
          <a:p>
            <a:r>
              <a:rPr lang="en-US" dirty="0"/>
              <a:t>He is legally authorized to collect taxes from his customers and pass on the credit of the taxes paid on the goods or services supplied to the recipient.</a:t>
            </a:r>
          </a:p>
          <a:p>
            <a:r>
              <a:rPr lang="en-US" dirty="0"/>
              <a:t>He can claim input tax credit of taxes paid.</a:t>
            </a:r>
          </a:p>
          <a:p>
            <a:r>
              <a:rPr lang="en-US" dirty="0"/>
              <a:t>Registered person can gain trust from customers.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709436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64EC8-C096-4515-9774-A02FAB934047}"/>
              </a:ext>
            </a:extLst>
          </p:cNvPr>
          <p:cNvSpPr txBox="1">
            <a:spLocks/>
          </p:cNvSpPr>
          <p:nvPr/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Persons liable for registration</a:t>
            </a:r>
            <a:endParaRPr lang="en-IN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EC20278-F828-4E6A-8217-AA396CE43EF9}"/>
              </a:ext>
            </a:extLst>
          </p:cNvPr>
          <p:cNvSpPr/>
          <p:nvPr/>
        </p:nvSpPr>
        <p:spPr>
          <a:xfrm>
            <a:off x="2901821" y="1513186"/>
            <a:ext cx="4749282" cy="51318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dirty="0"/>
              <a:t>Those who exceed the turnover limit</a:t>
            </a:r>
            <a:endParaRPr lang="en-IN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CBA5F61-295B-4838-9AC6-70CEC3554772}"/>
              </a:ext>
            </a:extLst>
          </p:cNvPr>
          <p:cNvSpPr/>
          <p:nvPr/>
        </p:nvSpPr>
        <p:spPr>
          <a:xfrm>
            <a:off x="2901821" y="2274336"/>
            <a:ext cx="4749282" cy="51318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dirty="0"/>
              <a:t>Those who are registered under the previous law</a:t>
            </a:r>
            <a:endParaRPr lang="en-IN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EBBE504-08B1-4D09-B5F1-FD210AB04FE0}"/>
              </a:ext>
            </a:extLst>
          </p:cNvPr>
          <p:cNvSpPr/>
          <p:nvPr/>
        </p:nvSpPr>
        <p:spPr>
          <a:xfrm>
            <a:off x="2901821" y="2915815"/>
            <a:ext cx="4749282" cy="90973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dirty="0"/>
              <a:t>In case of transfer of business on account of succession, transferee liable to get registered from the date of succession of business.</a:t>
            </a:r>
            <a:endParaRPr lang="en-IN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EC7D8D6-83D3-49D5-9FC8-FF0D226168BA}"/>
              </a:ext>
            </a:extLst>
          </p:cNvPr>
          <p:cNvSpPr/>
          <p:nvPr/>
        </p:nvSpPr>
        <p:spPr>
          <a:xfrm>
            <a:off x="2901821" y="3953845"/>
            <a:ext cx="4749282" cy="168184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dirty="0"/>
              <a:t>In case of amalgamation / demerger by an order of High Court etc.</a:t>
            </a:r>
          </a:p>
          <a:p>
            <a:pPr algn="just"/>
            <a:r>
              <a:rPr lang="en-US" dirty="0"/>
              <a:t>Transferee liable to get registered from the date on which Registrar of Companies issues incorporation certificate giving effect to order of High Court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63438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A7DE04C-0070-4D06-88A0-31F2F641C13F}"/>
              </a:ext>
            </a:extLst>
          </p:cNvPr>
          <p:cNvSpPr/>
          <p:nvPr/>
        </p:nvSpPr>
        <p:spPr>
          <a:xfrm>
            <a:off x="-2" y="625151"/>
            <a:ext cx="2034073" cy="101703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Aggregate Turnover</a:t>
            </a:r>
            <a:endParaRPr lang="en-IN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C6EDED9-C0DB-48E5-9338-27412461146B}"/>
              </a:ext>
            </a:extLst>
          </p:cNvPr>
          <p:cNvSpPr/>
          <p:nvPr/>
        </p:nvSpPr>
        <p:spPr>
          <a:xfrm>
            <a:off x="2122712" y="984381"/>
            <a:ext cx="466531" cy="13062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8A647B0-75E4-4C49-A3F0-17D1BD2D4A5E}"/>
              </a:ext>
            </a:extLst>
          </p:cNvPr>
          <p:cNvSpPr/>
          <p:nvPr/>
        </p:nvSpPr>
        <p:spPr>
          <a:xfrm>
            <a:off x="2122712" y="1208314"/>
            <a:ext cx="466531" cy="13062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706CC1B-B031-4D24-8259-902DC8DD6E27}"/>
              </a:ext>
            </a:extLst>
          </p:cNvPr>
          <p:cNvSpPr/>
          <p:nvPr/>
        </p:nvSpPr>
        <p:spPr>
          <a:xfrm>
            <a:off x="2635900" y="625151"/>
            <a:ext cx="2034073" cy="101703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Taxable Supplies</a:t>
            </a:r>
            <a:endParaRPr lang="en-IN" dirty="0"/>
          </a:p>
        </p:txBody>
      </p:sp>
      <p:sp>
        <p:nvSpPr>
          <p:cNvPr id="6" name="Plus Sign 5">
            <a:extLst>
              <a:ext uri="{FF2B5EF4-FFF2-40B4-BE49-F238E27FC236}">
                <a16:creationId xmlns:a16="http://schemas.microsoft.com/office/drawing/2014/main" id="{AE715F64-A727-4034-AB10-1FF96EF83FFF}"/>
              </a:ext>
            </a:extLst>
          </p:cNvPr>
          <p:cNvSpPr/>
          <p:nvPr/>
        </p:nvSpPr>
        <p:spPr>
          <a:xfrm>
            <a:off x="4716630" y="942391"/>
            <a:ext cx="457200" cy="373224"/>
          </a:xfrm>
          <a:prstGeom prst="mathPlus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A3C1996-9131-4835-A1A2-7933BB7F9FEC}"/>
              </a:ext>
            </a:extLst>
          </p:cNvPr>
          <p:cNvSpPr/>
          <p:nvPr/>
        </p:nvSpPr>
        <p:spPr>
          <a:xfrm>
            <a:off x="5190158" y="625151"/>
            <a:ext cx="2034073" cy="101703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Exempt Supplies</a:t>
            </a:r>
            <a:endParaRPr lang="en-IN" dirty="0"/>
          </a:p>
        </p:txBody>
      </p:sp>
      <p:sp>
        <p:nvSpPr>
          <p:cNvPr id="8" name="Plus Sign 7">
            <a:extLst>
              <a:ext uri="{FF2B5EF4-FFF2-40B4-BE49-F238E27FC236}">
                <a16:creationId xmlns:a16="http://schemas.microsoft.com/office/drawing/2014/main" id="{5920C22A-9D22-4E5F-B199-5ACBFD4AB2F5}"/>
              </a:ext>
            </a:extLst>
          </p:cNvPr>
          <p:cNvSpPr/>
          <p:nvPr/>
        </p:nvSpPr>
        <p:spPr>
          <a:xfrm>
            <a:off x="7224231" y="928397"/>
            <a:ext cx="457200" cy="373224"/>
          </a:xfrm>
          <a:prstGeom prst="mathPlus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ADFE264-B93E-48D1-99FF-412D738C4CB1}"/>
              </a:ext>
            </a:extLst>
          </p:cNvPr>
          <p:cNvSpPr/>
          <p:nvPr/>
        </p:nvSpPr>
        <p:spPr>
          <a:xfrm>
            <a:off x="7681431" y="625151"/>
            <a:ext cx="1874669" cy="101703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Exports</a:t>
            </a:r>
            <a:endParaRPr lang="en-IN" dirty="0"/>
          </a:p>
        </p:txBody>
      </p:sp>
      <p:sp>
        <p:nvSpPr>
          <p:cNvPr id="10" name="Plus Sign 9">
            <a:extLst>
              <a:ext uri="{FF2B5EF4-FFF2-40B4-BE49-F238E27FC236}">
                <a16:creationId xmlns:a16="http://schemas.microsoft.com/office/drawing/2014/main" id="{E8ED12C7-FB71-4121-83D8-D11F29CA6245}"/>
              </a:ext>
            </a:extLst>
          </p:cNvPr>
          <p:cNvSpPr/>
          <p:nvPr/>
        </p:nvSpPr>
        <p:spPr>
          <a:xfrm>
            <a:off x="9556100" y="928396"/>
            <a:ext cx="457200" cy="373224"/>
          </a:xfrm>
          <a:prstGeom prst="mathPlus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2FA10F1-1016-4432-B238-6163080258DD}"/>
              </a:ext>
            </a:extLst>
          </p:cNvPr>
          <p:cNvSpPr/>
          <p:nvPr/>
        </p:nvSpPr>
        <p:spPr>
          <a:xfrm>
            <a:off x="10069288" y="625151"/>
            <a:ext cx="1874669" cy="101703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Inter State Supplies</a:t>
            </a:r>
            <a:endParaRPr lang="en-IN" dirty="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1D8DF609-9080-4A6E-8F84-082E2870BF67}"/>
              </a:ext>
            </a:extLst>
          </p:cNvPr>
          <p:cNvSpPr/>
          <p:nvPr/>
        </p:nvSpPr>
        <p:spPr>
          <a:xfrm>
            <a:off x="555170" y="2643674"/>
            <a:ext cx="4026161" cy="192832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dirty="0"/>
              <a:t>Aggregate Turnover excludes </a:t>
            </a:r>
          </a:p>
          <a:p>
            <a:pPr algn="just"/>
            <a:endParaRPr lang="en-US" dirty="0"/>
          </a:p>
          <a:p>
            <a:pPr marL="342900" indent="-342900" algn="just">
              <a:buAutoNum type="arabicPeriod"/>
            </a:pPr>
            <a:r>
              <a:rPr lang="en-IN" dirty="0"/>
              <a:t>Inward Supplies under Reverse Charge Mechanism</a:t>
            </a:r>
          </a:p>
          <a:p>
            <a:pPr algn="just"/>
            <a:endParaRPr lang="en-IN" dirty="0"/>
          </a:p>
          <a:p>
            <a:pPr algn="just"/>
            <a:r>
              <a:rPr lang="en-IN" dirty="0"/>
              <a:t>2.   CGST / SGST / UTGST / IGST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682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7" grpId="0" animBg="1"/>
      <p:bldP spid="9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0B4747-38BC-4A78-9F8D-845B6D193F12}"/>
              </a:ext>
            </a:extLst>
          </p:cNvPr>
          <p:cNvSpPr txBox="1">
            <a:spLocks/>
          </p:cNvSpPr>
          <p:nvPr/>
        </p:nvSpPr>
        <p:spPr>
          <a:xfrm>
            <a:off x="1199652" y="67401"/>
            <a:ext cx="9603275" cy="10492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/>
              <a:t>Threshold limit for registration</a:t>
            </a:r>
            <a:endParaRPr lang="en-IN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C50DEA3-0138-42A6-BC2F-FB987C6409AB}"/>
              </a:ext>
            </a:extLst>
          </p:cNvPr>
          <p:cNvSpPr/>
          <p:nvPr/>
        </p:nvSpPr>
        <p:spPr>
          <a:xfrm>
            <a:off x="783771" y="564607"/>
            <a:ext cx="10086392" cy="7416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dirty="0"/>
              <a:t>Supplier of Notified Goods (Ice cream and other edible ice , whether or not containing cocoa , pan masala, tobacco and manufactured tobacco substitutes</a:t>
            </a:r>
            <a:endParaRPr lang="en-IN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BF1E9F93-E9A6-4A27-92FF-EF3D08C555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0587343"/>
              </p:ext>
            </p:extLst>
          </p:nvPr>
        </p:nvGraphicFramePr>
        <p:xfrm>
          <a:off x="1612123" y="1511559"/>
          <a:ext cx="8128000" cy="7366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452919741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4272918192"/>
                    </a:ext>
                  </a:extLst>
                </a:gridCol>
              </a:tblGrid>
              <a:tr h="33077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Rs. 10 lakhs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Rs. 20 lakhs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69161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Manipur</a:t>
                      </a:r>
                      <a:r>
                        <a:rPr lang="en-IN" dirty="0"/>
                        <a:t> , Mizoram, Nagaland, Tripura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Remaining States and Union Territories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0688341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20DAF003-C71D-40D8-B42B-5C70B8AC1C5F}"/>
              </a:ext>
            </a:extLst>
          </p:cNvPr>
          <p:cNvSpPr/>
          <p:nvPr/>
        </p:nvSpPr>
        <p:spPr>
          <a:xfrm>
            <a:off x="783771" y="2368142"/>
            <a:ext cx="10086392" cy="51318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Supplier of Goods other than notified goods</a:t>
            </a:r>
            <a:endParaRPr lang="en-IN" dirty="0"/>
          </a:p>
        </p:txBody>
      </p:sp>
      <p:graphicFrame>
        <p:nvGraphicFramePr>
          <p:cNvPr id="6" name="Table 4">
            <a:extLst>
              <a:ext uri="{FF2B5EF4-FFF2-40B4-BE49-F238E27FC236}">
                <a16:creationId xmlns:a16="http://schemas.microsoft.com/office/drawing/2014/main" id="{C7FF4EB0-D0C6-4A81-97C9-E5BB1AD595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6690472"/>
              </p:ext>
            </p:extLst>
          </p:nvPr>
        </p:nvGraphicFramePr>
        <p:xfrm>
          <a:off x="1512597" y="3001309"/>
          <a:ext cx="8127999" cy="15544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1452919741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4272918192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178650832"/>
                    </a:ext>
                  </a:extLst>
                </a:gridCol>
              </a:tblGrid>
              <a:tr h="33077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Rs. 10 lakhs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Rs. 20 lakhs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Rs. 40 lakhs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69161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Manipur</a:t>
                      </a:r>
                      <a:r>
                        <a:rPr lang="en-IN" dirty="0"/>
                        <a:t> , Mizoram, Nagaland, Tripura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Arunachal Pradesh ,Meghalaya , Puducherry, Sikkim , Telangana, Uttarakhand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Remaining States and Union Territories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0688341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9066A572-D700-42A2-BC96-4A8D57B7B5DA}"/>
              </a:ext>
            </a:extLst>
          </p:cNvPr>
          <p:cNvSpPr/>
          <p:nvPr/>
        </p:nvSpPr>
        <p:spPr>
          <a:xfrm>
            <a:off x="716535" y="4675772"/>
            <a:ext cx="10086392" cy="51318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Supplier of Services / Goods and Services</a:t>
            </a:r>
            <a:endParaRPr lang="en-IN" dirty="0"/>
          </a:p>
        </p:txBody>
      </p:sp>
      <p:graphicFrame>
        <p:nvGraphicFramePr>
          <p:cNvPr id="8" name="Table 4">
            <a:extLst>
              <a:ext uri="{FF2B5EF4-FFF2-40B4-BE49-F238E27FC236}">
                <a16:creationId xmlns:a16="http://schemas.microsoft.com/office/drawing/2014/main" id="{478F5317-2DD8-4F1C-8F60-CE599DC79B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2868386"/>
              </p:ext>
            </p:extLst>
          </p:nvPr>
        </p:nvGraphicFramePr>
        <p:xfrm>
          <a:off x="1512597" y="5424196"/>
          <a:ext cx="8128000" cy="7366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452919741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4272918192"/>
                    </a:ext>
                  </a:extLst>
                </a:gridCol>
              </a:tblGrid>
              <a:tr h="33077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Rs. 10 lakhs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Rs. 20 lakhs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69161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Manipur</a:t>
                      </a:r>
                      <a:r>
                        <a:rPr lang="en-IN" dirty="0"/>
                        <a:t> , Mizoram, Nagaland, Tripura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Remaining States and Union Territories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06883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6347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64EC8-C096-4515-9774-A02FAB934047}"/>
              </a:ext>
            </a:extLst>
          </p:cNvPr>
          <p:cNvSpPr txBox="1">
            <a:spLocks/>
          </p:cNvSpPr>
          <p:nvPr/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Persons not liable for registration</a:t>
            </a:r>
            <a:endParaRPr lang="en-IN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EC20278-F828-4E6A-8217-AA396CE43EF9}"/>
              </a:ext>
            </a:extLst>
          </p:cNvPr>
          <p:cNvSpPr/>
          <p:nvPr/>
        </p:nvSpPr>
        <p:spPr>
          <a:xfrm>
            <a:off x="2901821" y="1513186"/>
            <a:ext cx="4749282" cy="51318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dirty="0"/>
              <a:t>Persons engaged exclusively in supplying goods / services / both not liable to tax.</a:t>
            </a:r>
            <a:endParaRPr lang="en-IN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CBA5F61-295B-4838-9AC6-70CEC3554772}"/>
              </a:ext>
            </a:extLst>
          </p:cNvPr>
          <p:cNvSpPr/>
          <p:nvPr/>
        </p:nvSpPr>
        <p:spPr>
          <a:xfrm>
            <a:off x="2901821" y="2274336"/>
            <a:ext cx="4749282" cy="51318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dirty="0"/>
              <a:t>Agriculturist to the extent of supply of produce of cultivation of land.</a:t>
            </a:r>
            <a:endParaRPr lang="en-IN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EBBE504-08B1-4D09-B5F1-FD210AB04FE0}"/>
              </a:ext>
            </a:extLst>
          </p:cNvPr>
          <p:cNvSpPr/>
          <p:nvPr/>
        </p:nvSpPr>
        <p:spPr>
          <a:xfrm>
            <a:off x="2901821" y="2915815"/>
            <a:ext cx="4749282" cy="90973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dirty="0"/>
              <a:t>Persons engaged exclusively in supplying goods/ services/ both wholly exempt from tax.</a:t>
            </a:r>
            <a:endParaRPr lang="en-IN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EC7D8D6-83D3-49D5-9FC8-FF0D226168BA}"/>
              </a:ext>
            </a:extLst>
          </p:cNvPr>
          <p:cNvSpPr/>
          <p:nvPr/>
        </p:nvSpPr>
        <p:spPr>
          <a:xfrm>
            <a:off x="2901821" y="3953845"/>
            <a:ext cx="4749282" cy="7021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dirty="0"/>
              <a:t>Specified category of persons notified by the government.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74437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64EC8-C096-4515-9774-A02FAB934047}"/>
              </a:ext>
            </a:extLst>
          </p:cNvPr>
          <p:cNvSpPr txBox="1">
            <a:spLocks/>
          </p:cNvSpPr>
          <p:nvPr/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Compulsory registration in certain cases</a:t>
            </a:r>
            <a:endParaRPr lang="en-IN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EC20278-F828-4E6A-8217-AA396CE43EF9}"/>
              </a:ext>
            </a:extLst>
          </p:cNvPr>
          <p:cNvSpPr/>
          <p:nvPr/>
        </p:nvSpPr>
        <p:spPr>
          <a:xfrm>
            <a:off x="2901821" y="1358415"/>
            <a:ext cx="4749282" cy="51318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dirty="0"/>
              <a:t>Person making any inter state taxable supply of goods</a:t>
            </a:r>
            <a:endParaRPr lang="en-IN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CBA5F61-295B-4838-9AC6-70CEC3554772}"/>
              </a:ext>
            </a:extLst>
          </p:cNvPr>
          <p:cNvSpPr/>
          <p:nvPr/>
        </p:nvSpPr>
        <p:spPr>
          <a:xfrm>
            <a:off x="2901821" y="1999894"/>
            <a:ext cx="4749282" cy="51318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dirty="0"/>
              <a:t>Casual Taxable Persons making taxable supply</a:t>
            </a:r>
            <a:endParaRPr lang="en-IN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EBBE504-08B1-4D09-B5F1-FD210AB04FE0}"/>
              </a:ext>
            </a:extLst>
          </p:cNvPr>
          <p:cNvSpPr/>
          <p:nvPr/>
        </p:nvSpPr>
        <p:spPr>
          <a:xfrm>
            <a:off x="2901821" y="2641373"/>
            <a:ext cx="4749282" cy="90973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dirty="0"/>
              <a:t>Persons required to pay tax under reverse charge</a:t>
            </a:r>
            <a:endParaRPr lang="en-IN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EC7D8D6-83D3-49D5-9FC8-FF0D226168BA}"/>
              </a:ext>
            </a:extLst>
          </p:cNvPr>
          <p:cNvSpPr/>
          <p:nvPr/>
        </p:nvSpPr>
        <p:spPr>
          <a:xfrm>
            <a:off x="2901821" y="3658763"/>
            <a:ext cx="4749282" cy="7021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dirty="0"/>
              <a:t>E- Commerce operator</a:t>
            </a:r>
            <a:endParaRPr lang="en-IN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E7C71EE-1E26-44C7-8B1F-13051F71414C}"/>
              </a:ext>
            </a:extLst>
          </p:cNvPr>
          <p:cNvSpPr/>
          <p:nvPr/>
        </p:nvSpPr>
        <p:spPr>
          <a:xfrm>
            <a:off x="2901821" y="4468549"/>
            <a:ext cx="4749282" cy="7021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dirty="0"/>
              <a:t>Non resident taxable person</a:t>
            </a:r>
            <a:endParaRPr lang="en-IN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EC9C6E7-972A-41F7-84BB-BDCC166E9419}"/>
              </a:ext>
            </a:extLst>
          </p:cNvPr>
          <p:cNvSpPr/>
          <p:nvPr/>
        </p:nvSpPr>
        <p:spPr>
          <a:xfrm>
            <a:off x="2901821" y="5235183"/>
            <a:ext cx="4749282" cy="7021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dirty="0"/>
              <a:t>A person required to deduct tax </a:t>
            </a:r>
            <a:endParaRPr lang="en-IN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37FCE17-3948-4FFA-B904-5B48E7937453}"/>
              </a:ext>
            </a:extLst>
          </p:cNvPr>
          <p:cNvSpPr/>
          <p:nvPr/>
        </p:nvSpPr>
        <p:spPr>
          <a:xfrm>
            <a:off x="2901821" y="6001817"/>
            <a:ext cx="4749282" cy="7021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dirty="0"/>
              <a:t>Input </a:t>
            </a:r>
            <a:r>
              <a:rPr lang="en-US"/>
              <a:t>service distributor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809172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5DE87A-232E-48B7-9024-DA44B05A2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67037"/>
            <a:ext cx="9603275" cy="1049235"/>
          </a:xfrm>
        </p:spPr>
        <p:txBody>
          <a:bodyPr/>
          <a:lstStyle/>
          <a:p>
            <a:r>
              <a:rPr lang="en-US" dirty="0"/>
              <a:t>Registration by casual taxable person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715D6B-8F7B-4646-B45C-1F18684053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Compulsory Registration (</a:t>
            </a:r>
            <a:r>
              <a:rPr lang="en-US" dirty="0">
                <a:solidFill>
                  <a:srgbClr val="FF0000"/>
                </a:solidFill>
              </a:rPr>
              <a:t>Exception</a:t>
            </a:r>
            <a:r>
              <a:rPr lang="en-US" dirty="0"/>
              <a:t>: Person making supply handicraft goods)</a:t>
            </a:r>
          </a:p>
          <a:p>
            <a:r>
              <a:rPr lang="en-US" dirty="0"/>
              <a:t>Cannot opt for composition scheme</a:t>
            </a:r>
          </a:p>
          <a:p>
            <a:r>
              <a:rPr lang="en-US" dirty="0"/>
              <a:t>Advanced deposit of tax</a:t>
            </a:r>
          </a:p>
          <a:p>
            <a:r>
              <a:rPr lang="en-US" dirty="0"/>
              <a:t>Registration to be obtained at least</a:t>
            </a:r>
            <a:r>
              <a:rPr lang="en-US" dirty="0">
                <a:solidFill>
                  <a:srgbClr val="FF0000"/>
                </a:solidFill>
              </a:rPr>
              <a:t> 5 days prior</a:t>
            </a:r>
            <a:r>
              <a:rPr lang="en-US" dirty="0"/>
              <a:t> to the undertaking business</a:t>
            </a:r>
          </a:p>
          <a:p>
            <a:r>
              <a:rPr lang="en-IN" dirty="0"/>
              <a:t>The certificate of registration shall be valid for the period specified in the application or 90 days from the effective date of registration whichever is earlier. (can be </a:t>
            </a:r>
            <a:r>
              <a:rPr lang="en-IN" dirty="0">
                <a:solidFill>
                  <a:srgbClr val="FF0000"/>
                </a:solidFill>
              </a:rPr>
              <a:t>extended for a maximum period of 90 days)</a:t>
            </a:r>
            <a:r>
              <a:rPr lang="en-IN" dirty="0"/>
              <a:t> </a:t>
            </a:r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073112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5DE87A-232E-48B7-9024-DA44B05A2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67037"/>
            <a:ext cx="9603275" cy="1049235"/>
          </a:xfrm>
        </p:spPr>
        <p:txBody>
          <a:bodyPr/>
          <a:lstStyle/>
          <a:p>
            <a:r>
              <a:rPr lang="en-US" dirty="0"/>
              <a:t>Registration by non resident taxable person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715D6B-8F7B-4646-B45C-1F18684053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Compulsory Registration </a:t>
            </a:r>
          </a:p>
          <a:p>
            <a:r>
              <a:rPr lang="en-US" dirty="0"/>
              <a:t>Cannot opt for composition scheme</a:t>
            </a:r>
          </a:p>
          <a:p>
            <a:r>
              <a:rPr lang="en-US" dirty="0"/>
              <a:t>Can apply using a </a:t>
            </a:r>
            <a:r>
              <a:rPr lang="en-US" dirty="0">
                <a:solidFill>
                  <a:srgbClr val="FF0000"/>
                </a:solidFill>
              </a:rPr>
              <a:t>valid passport </a:t>
            </a:r>
          </a:p>
          <a:p>
            <a:r>
              <a:rPr lang="en-US" dirty="0"/>
              <a:t>Advanced deposit of tax</a:t>
            </a:r>
          </a:p>
          <a:p>
            <a:r>
              <a:rPr lang="en-US" dirty="0"/>
              <a:t>Registration to be obtained at least</a:t>
            </a:r>
            <a:r>
              <a:rPr lang="en-US" dirty="0">
                <a:solidFill>
                  <a:srgbClr val="FF0000"/>
                </a:solidFill>
              </a:rPr>
              <a:t> 5 days prior</a:t>
            </a:r>
            <a:r>
              <a:rPr lang="en-US" dirty="0"/>
              <a:t> to the undertaking business</a:t>
            </a:r>
          </a:p>
          <a:p>
            <a:r>
              <a:rPr lang="en-IN" dirty="0"/>
              <a:t>The certificate of registration shall be valid for the period specified in the application or 90 days from the effective date of registration whichever is earlier. (can be </a:t>
            </a:r>
            <a:r>
              <a:rPr lang="en-IN" dirty="0">
                <a:solidFill>
                  <a:srgbClr val="FF0000"/>
                </a:solidFill>
              </a:rPr>
              <a:t>extended for a maximum period of 90 days)</a:t>
            </a:r>
            <a:r>
              <a:rPr lang="en-IN" dirty="0"/>
              <a:t> </a:t>
            </a:r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989779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333</TotalTime>
  <Words>643</Words>
  <Application>Microsoft Office PowerPoint</Application>
  <PresentationFormat>Widescreen</PresentationFormat>
  <Paragraphs>81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Gill Sans MT</vt:lpstr>
      <vt:lpstr>Gallery</vt:lpstr>
      <vt:lpstr>Registration under gst law</vt:lpstr>
      <vt:lpstr>Advantages of registration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Registration by casual taxable person</vt:lpstr>
      <vt:lpstr>Registration by non resident taxable person</vt:lpstr>
      <vt:lpstr>Procedure for registration</vt:lpstr>
      <vt:lpstr>PowerPoint Presentation</vt:lpstr>
      <vt:lpstr>PowerPoint Presentation</vt:lpstr>
      <vt:lpstr>PowerPoint Presentation</vt:lpstr>
      <vt:lpstr>PowerPoint Presentation</vt:lpstr>
      <vt:lpstr>Some other concepts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Registration under gst</dc:title>
  <dc:creator>Vaishali Lund</dc:creator>
  <cp:lastModifiedBy>Vaishali Lund</cp:lastModifiedBy>
  <cp:revision>20</cp:revision>
  <dcterms:created xsi:type="dcterms:W3CDTF">2021-02-10T16:29:39Z</dcterms:created>
  <dcterms:modified xsi:type="dcterms:W3CDTF">2021-02-17T03:29:26Z</dcterms:modified>
</cp:coreProperties>
</file>